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8" r:id="rId2"/>
  </p:sldIdLst>
  <p:sldSz cx="12192000" cy="6864350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2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52B"/>
    <a:srgbClr val="69B3E7"/>
    <a:srgbClr val="0033A0"/>
    <a:srgbClr val="88C4EC"/>
    <a:srgbClr val="CF4520"/>
    <a:srgbClr val="29B2E7"/>
    <a:srgbClr val="77BAE9"/>
    <a:srgbClr val="4FAE4F"/>
    <a:srgbClr val="FFFFFF"/>
    <a:srgbClr val="334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4" autoAdjust="0"/>
    <p:restoredTop sz="94660"/>
  </p:normalViewPr>
  <p:slideViewPr>
    <p:cSldViewPr>
      <p:cViewPr>
        <p:scale>
          <a:sx n="117" d="100"/>
          <a:sy n="117" d="100"/>
        </p:scale>
        <p:origin x="-666" y="-126"/>
      </p:cViewPr>
      <p:guideLst>
        <p:guide orient="horz" pos="2882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6" y="1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5D944-2E07-43F4-B929-E04B8D79F40C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6364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6" y="6456364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985B2-F376-4B41-8950-ECAFCE2AF4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146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1699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335" y="2"/>
            <a:ext cx="430329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E4B61-C402-4FE1-B3D9-1299654CB8DE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49313"/>
            <a:ext cx="4073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71840"/>
            <a:ext cx="7942580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56363"/>
            <a:ext cx="4301699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335" y="6456363"/>
            <a:ext cx="430329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F499D-1BC0-4E13-B890-6F05EFF2BF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719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7948"/>
            <a:ext cx="10363200" cy="14415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4036"/>
            <a:ext cx="8534400" cy="17160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8800"/>
            <a:ext cx="5303520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8800"/>
            <a:ext cx="5303520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574"/>
            <a:ext cx="10972800" cy="1098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8800"/>
            <a:ext cx="10972800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83845"/>
            <a:ext cx="390144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83845"/>
            <a:ext cx="280416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83845"/>
            <a:ext cx="280416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201" y="460375"/>
            <a:ext cx="1415581" cy="584368"/>
          </a:xfrm>
          <a:prstGeom prst="rect">
            <a:avLst/>
          </a:prstGeom>
        </p:spPr>
      </p:pic>
      <p:sp>
        <p:nvSpPr>
          <p:cNvPr id="8" name="Заголовок 6"/>
          <p:cNvSpPr txBox="1">
            <a:spLocks/>
          </p:cNvSpPr>
          <p:nvPr/>
        </p:nvSpPr>
        <p:spPr>
          <a:xfrm>
            <a:off x="1737946" y="1044743"/>
            <a:ext cx="10439400" cy="51460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80000"/>
              </a:lnSpc>
            </a:pP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►работодатель может в любое время прекратить выплату заработной платы </a:t>
            </a:r>
            <a:b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без объяснения причин</a:t>
            </a:r>
          </a:p>
          <a:p>
            <a:pPr lvl="0" algn="ctr">
              <a:lnSpc>
                <a:spcPct val="80000"/>
              </a:lnSpc>
            </a:pP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►отсутствие оплачиваемого отпуска</a:t>
            </a:r>
          </a:p>
          <a:p>
            <a:pPr lvl="0" algn="ctr">
              <a:lnSpc>
                <a:spcPct val="80000"/>
              </a:lnSpc>
            </a:pPr>
            <a:endParaRPr lang="ru-RU" sz="1900" dirty="0"/>
          </a:p>
          <a:p>
            <a:pPr algn="ctr">
              <a:lnSpc>
                <a:spcPct val="80000"/>
              </a:lnSpc>
            </a:pP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 </a:t>
            </a: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отсутствие </a:t>
            </a: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оплачиваемых больничных </a:t>
            </a: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листов</a:t>
            </a:r>
          </a:p>
          <a:p>
            <a:pPr algn="ctr">
              <a:lnSpc>
                <a:spcPct val="80000"/>
              </a:lnSpc>
            </a:pP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 отсутствие пенсионных накоплений, которые в свою очередь повлияют на величину будущей </a:t>
            </a: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пенсии</a:t>
            </a: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►отсутствие социальных гарантий и выплат </a:t>
            </a:r>
            <a:r>
              <a:rPr lang="ru-RU" sz="1900" b="1" i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(доплаты </a:t>
            </a:r>
            <a:r>
              <a:rPr lang="ru-RU" sz="1900" b="1" i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за вредные (опасные) условия труда, работу в ночное время, </a:t>
            </a:r>
            <a:r>
              <a:rPr lang="ru-RU" sz="1900" b="1" i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сверхурочную работу и др.)</a:t>
            </a: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endParaRPr lang="ru-RU" sz="1900" b="1" dirty="0" smtClean="0">
              <a:solidFill>
                <a:srgbClr val="FF0000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►отсутствие социальных гарантий и выплат при наступлении несчастного случая на производстве</a:t>
            </a:r>
          </a:p>
          <a:p>
            <a:pPr algn="ctr">
              <a:lnSpc>
                <a:spcPct val="80000"/>
              </a:lnSpc>
            </a:pP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 </a:t>
            </a: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увольнение без предупреждения в любое время</a:t>
            </a:r>
          </a:p>
          <a:p>
            <a:pPr algn="ctr">
              <a:lnSpc>
                <a:spcPct val="80000"/>
              </a:lnSpc>
            </a:pP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►невозможность получения имущественных и социальных налоговых вычетов</a:t>
            </a:r>
          </a:p>
          <a:p>
            <a:pPr algn="ctr">
              <a:lnSpc>
                <a:spcPct val="80000"/>
              </a:lnSpc>
            </a:pP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</a:t>
            </a: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минимальное пособие по </a:t>
            </a: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безработице </a:t>
            </a: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87711" y="0"/>
            <a:ext cx="933743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Последствия неофициального трудоустройства и получения зарплаты </a:t>
            </a:r>
            <a:r>
              <a:rPr lang="ru-RU" sz="2800" b="1" dirty="0" smtClean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«в конверте»</a:t>
            </a:r>
            <a:endParaRPr lang="ru-RU" sz="2800" b="1" dirty="0">
              <a:solidFill>
                <a:srgbClr val="0033A0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4800" y="2212975"/>
            <a:ext cx="1555830" cy="4400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1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1900</TotalTime>
  <Words>20</Words>
  <Application>Microsoft Office PowerPoint</Application>
  <PresentationFormat>Произвольный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Бехтерев Борис Олегович</dc:creator>
  <cp:lastModifiedBy>Наталья</cp:lastModifiedBy>
  <cp:revision>227</cp:revision>
  <cp:lastPrinted>2023-08-16T06:07:48Z</cp:lastPrinted>
  <dcterms:created xsi:type="dcterms:W3CDTF">2022-04-07T08:51:04Z</dcterms:created>
  <dcterms:modified xsi:type="dcterms:W3CDTF">2023-12-22T06:33:27Z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2022-04-05T00:00:00Z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2022-04-07T00:00:00Z</vt:filetime>
  </property>
</Properties>
</file>